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10"/>
  </p:notesMasterIdLst>
  <p:sldIdLst>
    <p:sldId id="274" r:id="rId2"/>
    <p:sldId id="257" r:id="rId3"/>
    <p:sldId id="285" r:id="rId4"/>
    <p:sldId id="286" r:id="rId5"/>
    <p:sldId id="263" r:id="rId6"/>
    <p:sldId id="283" r:id="rId7"/>
    <p:sldId id="281" r:id="rId8"/>
    <p:sldId id="278" r:id="rId9"/>
  </p:sldIdLst>
  <p:sldSz cx="12192000" cy="6858000"/>
  <p:notesSz cx="6888163" cy="100203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59041" autoAdjust="0"/>
  </p:normalViewPr>
  <p:slideViewPr>
    <p:cSldViewPr snapToGrid="0">
      <p:cViewPr varScale="1">
        <p:scale>
          <a:sx n="39" d="100"/>
          <a:sy n="39" d="100"/>
        </p:scale>
        <p:origin x="1818" y="42"/>
      </p:cViewPr>
      <p:guideLst>
        <p:guide orient="horz" pos="2160"/>
        <p:guide pos="3840"/>
      </p:guideLst>
    </p:cSldViewPr>
  </p:slideViewPr>
  <p:notesTextViewPr>
    <p:cViewPr>
      <p:scale>
        <a:sx n="75" d="100"/>
        <a:sy n="7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2291836382832198E-2"/>
          <c:y val="9.4151034791825003E-2"/>
          <c:w val="0.84692790798895401"/>
          <c:h val="0.81169793041634997"/>
        </c:manualLayout>
      </c:layout>
      <c:pieChart>
        <c:varyColors val="1"/>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zero"/>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0.60223</cdr:x>
      <cdr:y>0.85198</cdr:y>
    </cdr:from>
    <cdr:to>
      <cdr:x>1</cdr:x>
      <cdr:y>0.98407</cdr:y>
    </cdr:to>
    <cdr:sp macro="" textlink="">
      <cdr:nvSpPr>
        <cdr:cNvPr id="2" name="TextBox 8">
          <a:extLst xmlns:a="http://schemas.openxmlformats.org/drawingml/2006/main">
            <a:ext uri="{FF2B5EF4-FFF2-40B4-BE49-F238E27FC236}">
              <a16:creationId xmlns:a16="http://schemas.microsoft.com/office/drawing/2014/main" id="{64656555-7047-4249-B475-6BC55316C120}"/>
            </a:ext>
          </a:extLst>
        </cdr:cNvPr>
        <cdr:cNvSpPr txBox="1"/>
      </cdr:nvSpPr>
      <cdr:spPr>
        <a:xfrm xmlns:a="http://schemas.openxmlformats.org/drawingml/2006/main">
          <a:off x="7342388" y="4565886"/>
          <a:ext cx="4849612" cy="707886"/>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NZ" sz="2000" dirty="0"/>
            <a:t>Thanks to Nicola at CCC and Trish DIA for their help on sourcing their grants</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2215"/>
          </a:xfrm>
          <a:prstGeom prst="rect">
            <a:avLst/>
          </a:prstGeom>
        </p:spPr>
        <p:txBody>
          <a:bodyPr vert="horz" lIns="92007" tIns="46003" rIns="92007" bIns="46003" rtlCol="0"/>
          <a:lstStyle>
            <a:lvl1pPr algn="l">
              <a:defRPr sz="1200"/>
            </a:lvl1pPr>
          </a:lstStyle>
          <a:p>
            <a:endParaRPr lang="en-NZ"/>
          </a:p>
        </p:txBody>
      </p:sp>
      <p:sp>
        <p:nvSpPr>
          <p:cNvPr id="3" name="Date Placeholder 2"/>
          <p:cNvSpPr>
            <a:spLocks noGrp="1"/>
          </p:cNvSpPr>
          <p:nvPr>
            <p:ph type="dt" idx="1"/>
          </p:nvPr>
        </p:nvSpPr>
        <p:spPr>
          <a:xfrm>
            <a:off x="3901698" y="0"/>
            <a:ext cx="2984871" cy="502215"/>
          </a:xfrm>
          <a:prstGeom prst="rect">
            <a:avLst/>
          </a:prstGeom>
        </p:spPr>
        <p:txBody>
          <a:bodyPr vert="horz" lIns="92007" tIns="46003" rIns="92007" bIns="46003" rtlCol="0"/>
          <a:lstStyle>
            <a:lvl1pPr algn="r">
              <a:defRPr sz="1200"/>
            </a:lvl1pPr>
          </a:lstStyle>
          <a:p>
            <a:fld id="{3BF223C2-1442-4329-B532-CA79E54D3CA0}" type="datetimeFigureOut">
              <a:rPr lang="en-NZ" smtClean="0"/>
              <a:pPr/>
              <a:t>17/06/2018</a:t>
            </a:fld>
            <a:endParaRPr lang="en-NZ"/>
          </a:p>
        </p:txBody>
      </p:sp>
      <p:sp>
        <p:nvSpPr>
          <p:cNvPr id="4" name="Slide Image Placeholder 3"/>
          <p:cNvSpPr>
            <a:spLocks noGrp="1" noRot="1" noChangeAspect="1"/>
          </p:cNvSpPr>
          <p:nvPr>
            <p:ph type="sldImg" idx="2"/>
          </p:nvPr>
        </p:nvSpPr>
        <p:spPr>
          <a:xfrm>
            <a:off x="438150" y="1252538"/>
            <a:ext cx="6011863" cy="3382962"/>
          </a:xfrm>
          <a:prstGeom prst="rect">
            <a:avLst/>
          </a:prstGeom>
          <a:noFill/>
          <a:ln w="12700">
            <a:solidFill>
              <a:prstClr val="black"/>
            </a:solidFill>
          </a:ln>
        </p:spPr>
        <p:txBody>
          <a:bodyPr vert="horz" lIns="92007" tIns="46003" rIns="92007" bIns="46003" rtlCol="0" anchor="ctr"/>
          <a:lstStyle/>
          <a:p>
            <a:endParaRPr lang="en-NZ"/>
          </a:p>
        </p:txBody>
      </p:sp>
      <p:sp>
        <p:nvSpPr>
          <p:cNvPr id="5" name="Notes Placeholder 4"/>
          <p:cNvSpPr>
            <a:spLocks noGrp="1"/>
          </p:cNvSpPr>
          <p:nvPr>
            <p:ph type="body" sz="quarter" idx="3"/>
          </p:nvPr>
        </p:nvSpPr>
        <p:spPr>
          <a:xfrm>
            <a:off x="688817" y="4822220"/>
            <a:ext cx="5510530" cy="3945742"/>
          </a:xfrm>
          <a:prstGeom prst="rect">
            <a:avLst/>
          </a:prstGeom>
        </p:spPr>
        <p:txBody>
          <a:bodyPr vert="horz" lIns="92007" tIns="46003" rIns="92007" bIns="4600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518086"/>
            <a:ext cx="2984871" cy="502215"/>
          </a:xfrm>
          <a:prstGeom prst="rect">
            <a:avLst/>
          </a:prstGeom>
        </p:spPr>
        <p:txBody>
          <a:bodyPr vert="horz" lIns="92007" tIns="46003" rIns="92007" bIns="46003" rtlCol="0" anchor="b"/>
          <a:lstStyle>
            <a:lvl1pPr algn="l">
              <a:defRPr sz="1200"/>
            </a:lvl1pPr>
          </a:lstStyle>
          <a:p>
            <a:endParaRPr lang="en-NZ"/>
          </a:p>
        </p:txBody>
      </p:sp>
      <p:sp>
        <p:nvSpPr>
          <p:cNvPr id="7" name="Slide Number Placeholder 6"/>
          <p:cNvSpPr>
            <a:spLocks noGrp="1"/>
          </p:cNvSpPr>
          <p:nvPr>
            <p:ph type="sldNum" sz="quarter" idx="5"/>
          </p:nvPr>
        </p:nvSpPr>
        <p:spPr>
          <a:xfrm>
            <a:off x="3901698" y="9518086"/>
            <a:ext cx="2984871" cy="502215"/>
          </a:xfrm>
          <a:prstGeom prst="rect">
            <a:avLst/>
          </a:prstGeom>
        </p:spPr>
        <p:txBody>
          <a:bodyPr vert="horz" lIns="92007" tIns="46003" rIns="92007" bIns="46003" rtlCol="0" anchor="b"/>
          <a:lstStyle>
            <a:lvl1pPr algn="r">
              <a:defRPr sz="1200"/>
            </a:lvl1pPr>
          </a:lstStyle>
          <a:p>
            <a:fld id="{BE380428-33F0-4C9D-84CB-F7BF4515C858}" type="slidenum">
              <a:rPr lang="en-NZ" smtClean="0"/>
              <a:pPr/>
              <a:t>‹#›</a:t>
            </a:fld>
            <a:endParaRPr lang="en-NZ"/>
          </a:p>
        </p:txBody>
      </p:sp>
    </p:spTree>
    <p:extLst>
      <p:ext uri="{BB962C8B-B14F-4D97-AF65-F5344CB8AC3E}">
        <p14:creationId xmlns:p14="http://schemas.microsoft.com/office/powerpoint/2010/main" val="3169488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0069">
              <a:defRPr/>
            </a:pPr>
            <a:r>
              <a:rPr lang="en-NZ" dirty="0"/>
              <a:t>Hello and welcome. I’m Bridget Frame.  Bio up on screen.  Putting a label on me: I guess I’m just a concerned citizen. </a:t>
            </a:r>
          </a:p>
          <a:p>
            <a:pPr defTabSz="920069">
              <a:defRPr/>
            </a:pPr>
            <a:endParaRPr lang="en-NZ" dirty="0"/>
          </a:p>
          <a:p>
            <a:pPr defTabSz="920069">
              <a:defRPr/>
            </a:pPr>
            <a:r>
              <a:rPr lang="en-NZ" dirty="0"/>
              <a:t>When I first started looking at this, there was no information about the complete picture of grantmaking in Canterbury. So I used publicly available information, and pulled together a database of Canterbury grants from 20 different funders.  This is the culmination of hundreds of hours work.</a:t>
            </a:r>
          </a:p>
        </p:txBody>
      </p:sp>
      <p:sp>
        <p:nvSpPr>
          <p:cNvPr id="4" name="Slide Number Placeholder 3"/>
          <p:cNvSpPr>
            <a:spLocks noGrp="1"/>
          </p:cNvSpPr>
          <p:nvPr>
            <p:ph type="sldNum" sz="quarter" idx="10"/>
          </p:nvPr>
        </p:nvSpPr>
        <p:spPr/>
        <p:txBody>
          <a:bodyPr/>
          <a:lstStyle/>
          <a:p>
            <a:fld id="{BE380428-33F0-4C9D-84CB-F7BF4515C858}" type="slidenum">
              <a:rPr lang="en-NZ" smtClean="0"/>
              <a:pPr/>
              <a:t>1</a:t>
            </a:fld>
            <a:endParaRPr lang="en-NZ"/>
          </a:p>
        </p:txBody>
      </p:sp>
    </p:spTree>
    <p:extLst>
      <p:ext uri="{BB962C8B-B14F-4D97-AF65-F5344CB8AC3E}">
        <p14:creationId xmlns:p14="http://schemas.microsoft.com/office/powerpoint/2010/main" val="1543856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400" dirty="0"/>
              <a:t>Over the last four years, Canterbury organisations have received at least $239m. If we assume that Canterbury is representative of the rest of New Zealand, that’s at least $700m per annum going into the community from funders.</a:t>
            </a:r>
          </a:p>
          <a:p>
            <a:pPr defTabSz="920069">
              <a:defRPr/>
            </a:pPr>
            <a:endParaRPr lang="en-NZ" sz="1400" dirty="0"/>
          </a:p>
          <a:p>
            <a:pPr defTabSz="920069">
              <a:defRPr/>
            </a:pPr>
            <a:r>
              <a:rPr lang="en-NZ" sz="1400" dirty="0"/>
              <a:t>Each year over 4500 grants go into the Canterbury community, at an average amount of $12,400.  </a:t>
            </a:r>
          </a:p>
          <a:p>
            <a:pPr defTabSz="920069">
              <a:defRPr/>
            </a:pPr>
            <a:endParaRPr lang="en-NZ" sz="1400" dirty="0"/>
          </a:p>
          <a:p>
            <a:pPr defTabSz="920069">
              <a:defRPr/>
            </a:pPr>
            <a:r>
              <a:rPr lang="en-NZ" sz="1400" dirty="0"/>
              <a:t>There are a bunch of supply issues:  just under half of this funding comes from gaming trusts.  And if we add in Central Government funding, both from Creative New Zealand and DIA, then almost 2/3 of community funding comes from gambling. </a:t>
            </a:r>
          </a:p>
          <a:p>
            <a:pPr defTabSz="920069">
              <a:defRPr/>
            </a:pPr>
            <a:endParaRPr lang="en-NZ" sz="1400" dirty="0"/>
          </a:p>
          <a:p>
            <a:pPr defTabSz="920069">
              <a:defRPr/>
            </a:pPr>
            <a:r>
              <a:rPr lang="en-NZ" sz="1400" dirty="0"/>
              <a:t>Disclosure is another.  I want open transparent systems.  This is where the gaming trusts shine: their disclosure is awesome(</a:t>
            </a:r>
            <a:r>
              <a:rPr lang="en-NZ" sz="1400" dirty="0" err="1"/>
              <a:t>ish</a:t>
            </a:r>
            <a:r>
              <a:rPr lang="en-NZ" sz="1400" dirty="0"/>
              <a:t>).  Disturbingly, family trusts are moving away from openness, so the data is no longer available.  </a:t>
            </a:r>
          </a:p>
        </p:txBody>
      </p:sp>
      <p:sp>
        <p:nvSpPr>
          <p:cNvPr id="4" name="Slide Number Placeholder 3"/>
          <p:cNvSpPr>
            <a:spLocks noGrp="1"/>
          </p:cNvSpPr>
          <p:nvPr>
            <p:ph type="sldNum" sz="quarter" idx="10"/>
          </p:nvPr>
        </p:nvSpPr>
        <p:spPr/>
        <p:txBody>
          <a:bodyPr/>
          <a:lstStyle/>
          <a:p>
            <a:fld id="{BE380428-33F0-4C9D-84CB-F7BF4515C858}" type="slidenum">
              <a:rPr lang="en-NZ" smtClean="0"/>
              <a:pPr/>
              <a:t>2</a:t>
            </a:fld>
            <a:endParaRPr lang="en-NZ"/>
          </a:p>
        </p:txBody>
      </p:sp>
    </p:spTree>
    <p:extLst>
      <p:ext uri="{BB962C8B-B14F-4D97-AF65-F5344CB8AC3E}">
        <p14:creationId xmlns:p14="http://schemas.microsoft.com/office/powerpoint/2010/main" val="2707544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Now lets look at demand. In Canterbury, the Sport sector receives the largest piece of the pie, with a third of funds going there.  The next largest recipient is Community at 18%, followed by Arts on 11% and Education, Young People and Social Services all sit on 8%.  </a:t>
            </a:r>
          </a:p>
          <a:p>
            <a:endParaRPr lang="en-NZ" dirty="0"/>
          </a:p>
          <a:p>
            <a:r>
              <a:rPr lang="en-NZ" dirty="0"/>
              <a:t>What do you think … the sports slice.  Too much? Too little?  Rugby Union gets the most with an average of just over $3.0 million dollars going into Canterbury rugby a year: over $200 per registered player.</a:t>
            </a:r>
          </a:p>
          <a:p>
            <a:endParaRPr lang="en-NZ" dirty="0"/>
          </a:p>
          <a:p>
            <a:r>
              <a:rPr lang="en-NZ" dirty="0"/>
              <a:t>The first female dominant sport to get any funding is Netball. It’s 13th on the list. and it gets $569k. </a:t>
            </a:r>
          </a:p>
          <a:p>
            <a:endParaRPr lang="en-NZ" dirty="0"/>
          </a:p>
          <a:p>
            <a:r>
              <a:rPr lang="en-NZ" dirty="0"/>
              <a:t>Now, there are a myriad of issues around demand for grant money.  I’d like to touch on a few.</a:t>
            </a:r>
          </a:p>
        </p:txBody>
      </p:sp>
      <p:sp>
        <p:nvSpPr>
          <p:cNvPr id="4" name="Slide Number Placeholder 3"/>
          <p:cNvSpPr>
            <a:spLocks noGrp="1"/>
          </p:cNvSpPr>
          <p:nvPr>
            <p:ph type="sldNum" sz="quarter" idx="10"/>
          </p:nvPr>
        </p:nvSpPr>
        <p:spPr/>
        <p:txBody>
          <a:bodyPr/>
          <a:lstStyle/>
          <a:p>
            <a:fld id="{BE380428-33F0-4C9D-84CB-F7BF4515C858}" type="slidenum">
              <a:rPr lang="en-NZ" smtClean="0"/>
              <a:pPr/>
              <a:t>3</a:t>
            </a:fld>
            <a:endParaRPr lang="en-NZ"/>
          </a:p>
        </p:txBody>
      </p:sp>
    </p:spTree>
    <p:extLst>
      <p:ext uri="{BB962C8B-B14F-4D97-AF65-F5344CB8AC3E}">
        <p14:creationId xmlns:p14="http://schemas.microsoft.com/office/powerpoint/2010/main" val="2437350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Middle Class capture -  which I guess means that the folks who actually don’t need stuff get stuff.  I looked at 2015 Lion data.  Some 59% of money is going to those “middle class” organisations such as choirs, sports clubs such as Bowls, Marching (and of course rugby and cricket), and high decile schools, 32% to the wider community (</a:t>
            </a:r>
            <a:r>
              <a:rPr lang="en-NZ" dirty="0" err="1"/>
              <a:t>ie</a:t>
            </a:r>
            <a:r>
              <a:rPr lang="en-NZ" dirty="0"/>
              <a:t>, anyone) and the balance to poorer communities.  Us middle class are perfectly entitled to ask for support, but this entitlement can sometimes mean that what is to all intents and purposes a hobby can become a leech on the grant making dollar. Now, I have no basis for the categorisation other than my own bias.  But regardless of the numbers: it’s an important conversation for us to have.  </a:t>
            </a:r>
          </a:p>
          <a:p>
            <a:endParaRPr lang="en-NZ" dirty="0"/>
          </a:p>
          <a:p>
            <a:r>
              <a:rPr lang="en-NZ" dirty="0"/>
              <a:t>I also think money can get the way of the community elements of some organisations.  I have recently stepped down as president of a $30k per annum social enterprise where we used fund raising events as a catalyst to bring families together – I am of course referring to the school PTA.  We all know that it takes a village to raise a child: creating that strong village must override any demands for iPads or what ever the school wants.  </a:t>
            </a:r>
          </a:p>
          <a:p>
            <a:endParaRPr lang="en-NZ" dirty="0"/>
          </a:p>
          <a:p>
            <a:r>
              <a:rPr lang="en-NZ" dirty="0"/>
              <a:t>Now charitable purpose is another wee issue.  Our legislation is based on 400 year old thinking around what charity is.  Yet as citizens we decided some time ago that universal education was a right for all Kiwi kids.  Our fastest growing belief set is atheism.  Yet these two elements, religion and education, are specifically covered by current legislation.  </a:t>
            </a:r>
          </a:p>
          <a:p>
            <a:endParaRPr lang="en-NZ" dirty="0"/>
          </a:p>
          <a:p>
            <a:r>
              <a:rPr lang="en-NZ" dirty="0"/>
              <a:t>Benchmarking is rather fascinating, and is really only possible with good information.  I had a look at rescue helicopters, and was surprised to see government funding ranging from 80% of total costs in Otago, down to 30% of total cost in Canterbury.  Preschools can be interesting too, with some NFPs costing $16k per child per year, while others sit at $9k.</a:t>
            </a:r>
          </a:p>
          <a:p>
            <a:endParaRPr lang="en-NZ" dirty="0"/>
          </a:p>
          <a:p>
            <a:r>
              <a:rPr lang="en-NZ" dirty="0"/>
              <a:t>When supply increases then so does demand.  I compared the accounts of one rugby club in 1999 and in 2016.  Expenses were largely the same: except for wages which has grown from 0 to $135k. This is a great example of how demand for funds has grown to meet supply.  Its symptomatic of the grant making ecosystem. </a:t>
            </a:r>
          </a:p>
        </p:txBody>
      </p:sp>
      <p:sp>
        <p:nvSpPr>
          <p:cNvPr id="4" name="Slide Number Placeholder 3"/>
          <p:cNvSpPr>
            <a:spLocks noGrp="1"/>
          </p:cNvSpPr>
          <p:nvPr>
            <p:ph type="sldNum" sz="quarter" idx="10"/>
          </p:nvPr>
        </p:nvSpPr>
        <p:spPr/>
        <p:txBody>
          <a:bodyPr/>
          <a:lstStyle/>
          <a:p>
            <a:fld id="{BE380428-33F0-4C9D-84CB-F7BF4515C858}" type="slidenum">
              <a:rPr lang="en-NZ" smtClean="0"/>
              <a:pPr/>
              <a:t>4</a:t>
            </a:fld>
            <a:endParaRPr lang="en-NZ"/>
          </a:p>
        </p:txBody>
      </p:sp>
    </p:spTree>
    <p:extLst>
      <p:ext uri="{BB962C8B-B14F-4D97-AF65-F5344CB8AC3E}">
        <p14:creationId xmlns:p14="http://schemas.microsoft.com/office/powerpoint/2010/main" val="6280866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400" dirty="0"/>
              <a:t>Now where this can get fun is comparing different regions with each other.  Often funders are regionally based, which leads them to their own view of how the system works. The good folk at Otago Community Trust were kind enough to pay me to look at Otago.   Youth is quite interesting to drill down into.  Canterbury youth organisations got $4.4m - $75 per head, while Otago groups got $800k or $25 per head.  Are </a:t>
            </a:r>
            <a:r>
              <a:rPr lang="en-NZ" sz="1400" dirty="0" err="1"/>
              <a:t>Cantab</a:t>
            </a:r>
            <a:r>
              <a:rPr lang="en-NZ" sz="1400" dirty="0"/>
              <a:t> youth more needy than </a:t>
            </a:r>
            <a:r>
              <a:rPr lang="en-NZ" sz="1400" dirty="0" err="1"/>
              <a:t>Otagos</a:t>
            </a:r>
            <a:r>
              <a:rPr lang="en-NZ" sz="1400" dirty="0"/>
              <a:t>?  Or is Otago underserviced in this space?   I have no answers here, but interesting don’t you think?  </a:t>
            </a:r>
          </a:p>
          <a:p>
            <a:endParaRPr lang="en-NZ" sz="1400" dirty="0"/>
          </a:p>
          <a:p>
            <a:r>
              <a:rPr lang="en-NZ" sz="1400" dirty="0"/>
              <a:t>The other tricky to talk about aspect is around religion.  In Canterbury we have a number of particularly evangelical organisations engaged in this work: some employing only congregation members.   Indeed, by my reckoning they get  around half of youth community funding in Canterbury.  And if they make the community a better place then good luck to them.  But how do you ensure you walk the line between recruitment, supporting a flagging revenue model and community benefit?</a:t>
            </a:r>
          </a:p>
        </p:txBody>
      </p:sp>
      <p:sp>
        <p:nvSpPr>
          <p:cNvPr id="4" name="Slide Number Placeholder 3"/>
          <p:cNvSpPr>
            <a:spLocks noGrp="1"/>
          </p:cNvSpPr>
          <p:nvPr>
            <p:ph type="sldNum" sz="quarter" idx="10"/>
          </p:nvPr>
        </p:nvSpPr>
        <p:spPr/>
        <p:txBody>
          <a:bodyPr/>
          <a:lstStyle/>
          <a:p>
            <a:fld id="{BE380428-33F0-4C9D-84CB-F7BF4515C858}" type="slidenum">
              <a:rPr lang="en-NZ" smtClean="0"/>
              <a:pPr/>
              <a:t>5</a:t>
            </a:fld>
            <a:endParaRPr lang="en-NZ"/>
          </a:p>
        </p:txBody>
      </p:sp>
    </p:spTree>
    <p:extLst>
      <p:ext uri="{BB962C8B-B14F-4D97-AF65-F5344CB8AC3E}">
        <p14:creationId xmlns:p14="http://schemas.microsoft.com/office/powerpoint/2010/main" val="3052680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Some of my earlier work suggests that the cost of this process to NZ Inc is around $260m per annum, and that a grant costs around $4k to get into the community.  We need to do some thinking about cost to serve.  A 20% improvement is worth $52m per annum.  If we can make this process more EFFICIENT, we can give more money to groups that are EFFECTIVE.</a:t>
            </a:r>
          </a:p>
          <a:p>
            <a:endParaRPr lang="en-NZ" dirty="0"/>
          </a:p>
          <a:p>
            <a:r>
              <a:rPr lang="en-NZ" dirty="0"/>
              <a:t>There are some scary metrics out there: I met with a funder whose grants cost over $6 to get $1 into the community.  Or the group charged with community building in a low income area with many young families, attracting over $150k per annum in grants, with 150 Facebook likes.  </a:t>
            </a:r>
          </a:p>
          <a:p>
            <a:endParaRPr lang="en-NZ" dirty="0"/>
          </a:p>
          <a:p>
            <a:r>
              <a:rPr lang="en-NZ" dirty="0"/>
              <a:t>The Air Rescue Gaming Trust is a perfect example of system failure, yet what they do is completely legit.  They’re a special purpose Class 4 trust, set up to fund the Canterbury rescue helicopter.  Last year the gaming trust generated more than $8m which they gave away in grants.  The rescue helicopter operation received some $4.2m of that, and got another 1.8m from the community. I reckon the gaming trust could have funded all of the helicopter deficit, saved around $900k in costs, which in turn could have increased the amount they gave away. </a:t>
            </a:r>
          </a:p>
          <a:p>
            <a:endParaRPr lang="en-NZ" dirty="0"/>
          </a:p>
          <a:p>
            <a:r>
              <a:rPr lang="en-NZ" dirty="0"/>
              <a:t>The focus here is on Grants.  I’d love to have government funding numbers in this… but there seems no simple data source for this. Secondly – have we had a decent discussion lately about the levels of government funding to NGOs.  If NGOs are delivering stuff, particularly social services, on behalf of the taxpayer to the community AND they are doing a great job, then why do they have to rattle the tin for grants and philanthropy? </a:t>
            </a:r>
          </a:p>
          <a:p>
            <a:endParaRPr lang="en-NZ" dirty="0"/>
          </a:p>
          <a:p>
            <a:r>
              <a:rPr lang="en-NZ" dirty="0"/>
              <a:t>Corporate giving.  We are familiar with green wash, but it strikes me that many of our businesses engage in what I am calling Virtue Laundering.  Z’s Good in the Hood is a great example of this: giving away $1m to local charities.  Sounds lovely… but if we look at the numbers it boils down to around $1k per charity.  And selection is effectively a popularity contest.  How much of their $36m marketing budget goes on telling us all about the programme?  Christchurch Airports gave away $45k in 2016… at an estimated gross cost of $36k.  </a:t>
            </a:r>
          </a:p>
          <a:p>
            <a:endParaRPr lang="en-NZ" dirty="0"/>
          </a:p>
          <a:p>
            <a:r>
              <a:rPr lang="en-NZ" dirty="0"/>
              <a:t>Voices. There are a bunch of reasons we struggle to have these discussions.  Like it or not, there is a power relationship between grant makers and NFPs which reduces the ability for candid conversation.  Jacqui Blue the other day said a wee gem which I have paraphrased: issues around this are defined by the gate keepers.  Or to paraphrase slightly more crudely, turkeys don’t vote for Christmas.</a:t>
            </a:r>
          </a:p>
          <a:p>
            <a:endParaRPr lang="en-NZ" dirty="0"/>
          </a:p>
          <a:p>
            <a:r>
              <a:rPr lang="en-NZ" dirty="0"/>
              <a:t>And lastly, do the gaming trusts actually see themselves as grant makers?  Last year they put over $340m into the community, so they certainly are.  Yet none are members of Philanthropy NZ.  </a:t>
            </a:r>
          </a:p>
        </p:txBody>
      </p:sp>
      <p:sp>
        <p:nvSpPr>
          <p:cNvPr id="4" name="Slide Number Placeholder 3"/>
          <p:cNvSpPr>
            <a:spLocks noGrp="1"/>
          </p:cNvSpPr>
          <p:nvPr>
            <p:ph type="sldNum" sz="quarter" idx="10"/>
          </p:nvPr>
        </p:nvSpPr>
        <p:spPr/>
        <p:txBody>
          <a:bodyPr/>
          <a:lstStyle/>
          <a:p>
            <a:fld id="{BE380428-33F0-4C9D-84CB-F7BF4515C858}" type="slidenum">
              <a:rPr lang="en-NZ" smtClean="0"/>
              <a:pPr/>
              <a:t>6</a:t>
            </a:fld>
            <a:endParaRPr lang="en-NZ"/>
          </a:p>
        </p:txBody>
      </p:sp>
    </p:spTree>
    <p:extLst>
      <p:ext uri="{BB962C8B-B14F-4D97-AF65-F5344CB8AC3E}">
        <p14:creationId xmlns:p14="http://schemas.microsoft.com/office/powerpoint/2010/main" val="34980588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I’m keen to throw away the current grants system and start again.  We should take process away from the discussion. So, rather than a grant maker centric model we have now, how can we create a community centric one.  One where the citizen sector get to decide which groups actually deliver worthwhile stuff within their communities.  I personally am fed up with children being killed and hurt by those who are supposed to care.  These are failures of our community.  We deserve a strong NFP sector, and healthy constructive critique beyond brand and into substantive delivery, is one way to help achieve this. </a:t>
            </a:r>
          </a:p>
          <a:p>
            <a:endParaRPr lang="en-NZ" dirty="0"/>
          </a:p>
          <a:p>
            <a:r>
              <a:rPr lang="en-NZ" dirty="0"/>
              <a:t>My wee idea here is around a Trip Advisor for Charities sort of thing.  Evaluation using an open transparent system, over factors such as governance, impact, learning and sharing.  This would strip some of the dark art around the process, and has the potential to considerably reduce cost to serve, and have more informed citizens participating within the ecosystem.</a:t>
            </a:r>
          </a:p>
        </p:txBody>
      </p:sp>
      <p:sp>
        <p:nvSpPr>
          <p:cNvPr id="4" name="Slide Number Placeholder 3"/>
          <p:cNvSpPr>
            <a:spLocks noGrp="1"/>
          </p:cNvSpPr>
          <p:nvPr>
            <p:ph type="sldNum" sz="quarter" idx="10"/>
          </p:nvPr>
        </p:nvSpPr>
        <p:spPr/>
        <p:txBody>
          <a:bodyPr/>
          <a:lstStyle/>
          <a:p>
            <a:fld id="{BE380428-33F0-4C9D-84CB-F7BF4515C858}" type="slidenum">
              <a:rPr lang="en-NZ" smtClean="0"/>
              <a:pPr/>
              <a:t>7</a:t>
            </a:fld>
            <a:endParaRPr lang="en-NZ"/>
          </a:p>
        </p:txBody>
      </p:sp>
    </p:spTree>
    <p:extLst>
      <p:ext uri="{BB962C8B-B14F-4D97-AF65-F5344CB8AC3E}">
        <p14:creationId xmlns:p14="http://schemas.microsoft.com/office/powerpoint/2010/main" val="3710028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I’ve started </a:t>
            </a:r>
            <a:r>
              <a:rPr lang="en-NZ" dirty="0" err="1"/>
              <a:t>Delfi</a:t>
            </a:r>
            <a:r>
              <a:rPr lang="en-NZ" dirty="0"/>
              <a:t> because I believe that if we want to get our philanthropic ecosystem back into balance, the first thing we need to do is understand it: where the money comes from, where it goes, and how it gets there.  If we have some greater analysis of the overall ecosystem, we can make better decisions and have stronger</a:t>
            </a:r>
            <a:r>
              <a:rPr lang="en-NZ" baseline="0" dirty="0"/>
              <a:t> </a:t>
            </a:r>
            <a:r>
              <a:rPr lang="en-NZ" dirty="0"/>
              <a:t>communities. Thanks, and I’d love to chat.</a:t>
            </a:r>
          </a:p>
        </p:txBody>
      </p:sp>
      <p:sp>
        <p:nvSpPr>
          <p:cNvPr id="4" name="Slide Number Placeholder 3"/>
          <p:cNvSpPr>
            <a:spLocks noGrp="1"/>
          </p:cNvSpPr>
          <p:nvPr>
            <p:ph type="sldNum" sz="quarter" idx="10"/>
          </p:nvPr>
        </p:nvSpPr>
        <p:spPr/>
        <p:txBody>
          <a:bodyPr/>
          <a:lstStyle/>
          <a:p>
            <a:fld id="{BE380428-33F0-4C9D-84CB-F7BF4515C858}" type="slidenum">
              <a:rPr lang="en-NZ" smtClean="0"/>
              <a:pPr/>
              <a:t>8</a:t>
            </a:fld>
            <a:endParaRPr lang="en-NZ"/>
          </a:p>
        </p:txBody>
      </p:sp>
    </p:spTree>
    <p:extLst>
      <p:ext uri="{BB962C8B-B14F-4D97-AF65-F5344CB8AC3E}">
        <p14:creationId xmlns:p14="http://schemas.microsoft.com/office/powerpoint/2010/main" val="498655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E5D00B6-444B-4AA9-B282-F228B26D599D}" type="datetimeFigureOut">
              <a:rPr lang="en-NZ" smtClean="0"/>
              <a:pPr/>
              <a:t>17/06/2018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015FDE9F-1C10-DF4B-89E3-59E94BD7829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5D00B6-444B-4AA9-B282-F228B26D599D}" type="datetimeFigureOut">
              <a:rPr lang="en-NZ" smtClean="0"/>
              <a:pPr/>
              <a:t>17/06/2018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5D00B6-444B-4AA9-B282-F228B26D599D}" type="datetimeFigureOut">
              <a:rPr lang="en-NZ" smtClean="0"/>
              <a:pPr/>
              <a:t>17/06/2018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E5D00B6-444B-4AA9-B282-F228B26D599D}" type="datetimeFigureOut">
              <a:rPr lang="en-NZ" smtClean="0"/>
              <a:pPr/>
              <a:t>17/06/2018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EC39E5-0C0E-4107-B90D-3D2C95AA33ED}" type="datetime1">
              <a:rPr lang="en-US" smtClean="0"/>
              <a:pPr/>
              <a:t>6/17/2018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F670A80-E872-44E8-BC8C-884F2AA079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E5D00B6-444B-4AA9-B282-F228B26D599D}" type="datetimeFigureOut">
              <a:rPr lang="en-NZ" smtClean="0"/>
              <a:pPr/>
              <a:t>17/06/2018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E5D00B6-444B-4AA9-B282-F228B26D599D}" type="datetimeFigureOut">
              <a:rPr lang="en-NZ" smtClean="0"/>
              <a:pPr/>
              <a:t>17/06/2018</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E5D00B6-444B-4AA9-B282-F228B26D599D}" type="datetimeFigureOut">
              <a:rPr lang="en-NZ" smtClean="0"/>
              <a:pPr/>
              <a:t>17/06/2018</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5D00B6-444B-4AA9-B282-F228B26D599D}" type="datetimeFigureOut">
              <a:rPr lang="en-NZ" smtClean="0"/>
              <a:pPr/>
              <a:t>17/06/2018</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5D00B6-444B-4AA9-B282-F228B26D599D}" type="datetimeFigureOut">
              <a:rPr lang="en-NZ" smtClean="0"/>
              <a:pPr/>
              <a:t>17/06/2018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5D00B6-444B-4AA9-B282-F228B26D599D}" type="datetimeFigureOut">
              <a:rPr lang="en-NZ" smtClean="0"/>
              <a:pPr/>
              <a:t>17/06/2018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F33AB47-6E10-4BD0-8299-82F9B9BBF295}"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5D00B6-444B-4AA9-B282-F228B26D599D}" type="datetimeFigureOut">
              <a:rPr lang="en-NZ" smtClean="0"/>
              <a:pPr/>
              <a:t>17/06/2018</a:t>
            </a:fld>
            <a:endParaRPr lang="en-NZ"/>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33AB47-6E10-4BD0-8299-82F9B9BBF295}"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Lst>
  <p:txStyles>
    <p:titleStyle>
      <a:lvl1pPr algn="ctr" defTabSz="457200" rtl="0" eaLnBrk="1" latinLnBrk="0" hangingPunct="1">
        <a:spcBef>
          <a:spcPct val="0"/>
        </a:spcBef>
        <a:buNone/>
        <a:defRPr sz="4800" kern="1200">
          <a:solidFill>
            <a:schemeClr val="tx1"/>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Helvetica"/>
          <a:ea typeface="+mn-ea"/>
          <a:cs typeface="Helvetica"/>
        </a:defRPr>
      </a:lvl1pPr>
      <a:lvl2pPr marL="742950" indent="-285750" algn="l" defTabSz="457200" rtl="0" eaLnBrk="1" latinLnBrk="0" hangingPunct="1">
        <a:spcBef>
          <a:spcPct val="20000"/>
        </a:spcBef>
        <a:buFont typeface="Arial"/>
        <a:buChar char="–"/>
        <a:defRPr sz="2800" kern="1200">
          <a:solidFill>
            <a:schemeClr val="tx1"/>
          </a:solidFill>
          <a:latin typeface="Helvetica"/>
          <a:ea typeface="+mn-ea"/>
          <a:cs typeface="Helvetica"/>
        </a:defRPr>
      </a:lvl2pPr>
      <a:lvl3pPr marL="1143000" indent="-228600" algn="l" defTabSz="457200" rtl="0" eaLnBrk="1" latinLnBrk="0" hangingPunct="1">
        <a:spcBef>
          <a:spcPct val="20000"/>
        </a:spcBef>
        <a:buFont typeface="Arial"/>
        <a:buChar char="•"/>
        <a:defRPr sz="2400" kern="1200">
          <a:solidFill>
            <a:schemeClr val="tx1"/>
          </a:solidFill>
          <a:latin typeface="Helvetica"/>
          <a:ea typeface="+mn-ea"/>
          <a:cs typeface="Helvetica"/>
        </a:defRPr>
      </a:lvl3pPr>
      <a:lvl4pPr marL="1600200" indent="-228600" algn="l" defTabSz="457200" rtl="0" eaLnBrk="1" latinLnBrk="0" hangingPunct="1">
        <a:spcBef>
          <a:spcPct val="20000"/>
        </a:spcBef>
        <a:buFont typeface="Arial"/>
        <a:buChar char="–"/>
        <a:defRPr sz="2000" kern="1200">
          <a:solidFill>
            <a:schemeClr val="tx1"/>
          </a:solidFill>
          <a:latin typeface="Helvetica"/>
          <a:ea typeface="+mn-ea"/>
          <a:cs typeface="Helvetica"/>
        </a:defRPr>
      </a:lvl4pPr>
      <a:lvl5pPr marL="2057400" indent="-228600" algn="l" defTabSz="457200" rtl="0" eaLnBrk="1" latinLnBrk="0" hangingPunct="1">
        <a:spcBef>
          <a:spcPct val="20000"/>
        </a:spcBef>
        <a:buFont typeface="Arial"/>
        <a:buChar char="»"/>
        <a:defRPr sz="2000" kern="1200">
          <a:solidFill>
            <a:schemeClr val="tx1"/>
          </a:solidFill>
          <a:latin typeface="Helvetica"/>
          <a:ea typeface="+mn-ea"/>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www.delfi.co.nz/" TargetMode="Externa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The Grant Making Ecosystem</a:t>
            </a:r>
          </a:p>
        </p:txBody>
      </p:sp>
      <p:pic>
        <p:nvPicPr>
          <p:cNvPr id="3" name="Picture 2"/>
          <p:cNvPicPr>
            <a:picLocks noChangeAspect="1"/>
          </p:cNvPicPr>
          <p:nvPr/>
        </p:nvPicPr>
        <p:blipFill>
          <a:blip r:embed="rId3"/>
          <a:stretch>
            <a:fillRect/>
          </a:stretch>
        </p:blipFill>
        <p:spPr>
          <a:xfrm>
            <a:off x="312220" y="1417638"/>
            <a:ext cx="6530959" cy="4685253"/>
          </a:xfrm>
          <a:prstGeom prst="rect">
            <a:avLst/>
          </a:prstGeom>
        </p:spPr>
      </p:pic>
      <p:sp>
        <p:nvSpPr>
          <p:cNvPr id="4" name="TextBox 3">
            <a:extLst>
              <a:ext uri="{FF2B5EF4-FFF2-40B4-BE49-F238E27FC236}">
                <a16:creationId xmlns:a16="http://schemas.microsoft.com/office/drawing/2014/main" id="{6D38FCA2-5F1A-46D6-902B-B1ACB10623E7}"/>
              </a:ext>
            </a:extLst>
          </p:cNvPr>
          <p:cNvSpPr txBox="1"/>
          <p:nvPr/>
        </p:nvSpPr>
        <p:spPr>
          <a:xfrm>
            <a:off x="6598508" y="1417638"/>
            <a:ext cx="5593491" cy="4708981"/>
          </a:xfrm>
          <a:prstGeom prst="rect">
            <a:avLst/>
          </a:prstGeom>
          <a:noFill/>
        </p:spPr>
        <p:txBody>
          <a:bodyPr wrap="square" rtlCol="0">
            <a:spAutoFit/>
          </a:bodyPr>
          <a:lstStyle/>
          <a:p>
            <a:r>
              <a:rPr lang="en-NZ" sz="2000" dirty="0"/>
              <a:t>Bridget’s bio</a:t>
            </a:r>
          </a:p>
          <a:p>
            <a:pPr marL="457200" indent="-457200">
              <a:buFont typeface="Arial" panose="020B0604020202020204" pitchFamily="34" charset="0"/>
              <a:buChar char="•"/>
            </a:pPr>
            <a:r>
              <a:rPr lang="en-NZ" sz="2000" dirty="0"/>
              <a:t>Born in Invercargill</a:t>
            </a:r>
          </a:p>
          <a:p>
            <a:pPr marL="457200" indent="-457200">
              <a:buFont typeface="Arial" panose="020B0604020202020204" pitchFamily="34" charset="0"/>
              <a:buChar char="•"/>
            </a:pPr>
            <a:r>
              <a:rPr lang="en-NZ" sz="2000" dirty="0" err="1"/>
              <a:t>Bcom</a:t>
            </a:r>
            <a:r>
              <a:rPr lang="en-NZ" sz="2000" dirty="0"/>
              <a:t> </a:t>
            </a:r>
            <a:r>
              <a:rPr lang="en-NZ" sz="2000" dirty="0" err="1"/>
              <a:t>Hns</a:t>
            </a:r>
            <a:r>
              <a:rPr lang="en-NZ" sz="2000" dirty="0"/>
              <a:t> at Otago</a:t>
            </a:r>
          </a:p>
          <a:p>
            <a:pPr marL="457200" indent="-457200">
              <a:buFont typeface="Arial" panose="020B0604020202020204" pitchFamily="34" charset="0"/>
              <a:buChar char="•"/>
            </a:pPr>
            <a:r>
              <a:rPr lang="en-NZ" sz="2000" dirty="0"/>
              <a:t>Wellington in banking and energy for 17 years</a:t>
            </a:r>
          </a:p>
          <a:p>
            <a:pPr marL="457200" indent="-457200">
              <a:buFont typeface="Arial" panose="020B0604020202020204" pitchFamily="34" charset="0"/>
              <a:buChar char="•"/>
            </a:pPr>
            <a:r>
              <a:rPr lang="en-NZ" sz="2000" dirty="0"/>
              <a:t>Christchurch Recover Canterbury and Rata Foundation</a:t>
            </a:r>
          </a:p>
          <a:p>
            <a:pPr marL="457200" indent="-457200">
              <a:buFont typeface="Arial" panose="020B0604020202020204" pitchFamily="34" charset="0"/>
              <a:buChar char="•"/>
            </a:pPr>
            <a:r>
              <a:rPr lang="en-NZ" sz="2000" dirty="0"/>
              <a:t>Founder of Delfi.co.nz</a:t>
            </a:r>
          </a:p>
          <a:p>
            <a:pPr marL="457200" indent="-457200">
              <a:buFont typeface="Arial" panose="020B0604020202020204" pitchFamily="34" charset="0"/>
              <a:buChar char="•"/>
            </a:pPr>
            <a:r>
              <a:rPr lang="en-NZ" sz="2000" dirty="0"/>
              <a:t>Board member Champion Foundation</a:t>
            </a:r>
          </a:p>
          <a:p>
            <a:pPr marL="457200" indent="-457200">
              <a:buFont typeface="Arial" panose="020B0604020202020204" pitchFamily="34" charset="0"/>
              <a:buChar char="•"/>
            </a:pPr>
            <a:r>
              <a:rPr lang="en-NZ" sz="2000" dirty="0"/>
              <a:t>Board Chair Heaton Normal Intermediate</a:t>
            </a:r>
          </a:p>
          <a:p>
            <a:pPr marL="457200" indent="-457200">
              <a:buFont typeface="Arial" panose="020B0604020202020204" pitchFamily="34" charset="0"/>
              <a:buChar char="•"/>
            </a:pPr>
            <a:r>
              <a:rPr lang="en-NZ" sz="2000" dirty="0"/>
              <a:t>Partnership Manager at Space Craft Systems</a:t>
            </a:r>
          </a:p>
          <a:p>
            <a:pPr marL="457200" indent="-457200">
              <a:buFont typeface="Arial" panose="020B0604020202020204" pitchFamily="34" charset="0"/>
              <a:buChar char="•"/>
            </a:pPr>
            <a:r>
              <a:rPr lang="en-NZ" sz="2000" dirty="0"/>
              <a:t>Reluctant Netball coach</a:t>
            </a:r>
          </a:p>
          <a:p>
            <a:pPr marL="457200" indent="-457200">
              <a:buFont typeface="Arial" panose="020B0604020202020204" pitchFamily="34" charset="0"/>
              <a:buChar char="•"/>
            </a:pPr>
            <a:r>
              <a:rPr lang="en-NZ" sz="2000" dirty="0"/>
              <a:t>Lunch co-ordinator at Elmwood Normal School</a:t>
            </a:r>
          </a:p>
          <a:p>
            <a:pPr marL="457200" indent="-457200">
              <a:buFont typeface="Arial" panose="020B0604020202020204" pitchFamily="34" charset="0"/>
              <a:buChar char="•"/>
            </a:pPr>
            <a:r>
              <a:rPr lang="en-NZ" sz="2000" dirty="0"/>
              <a:t>Chauffeur, Tutor, Cleaner, Cook and Counsellor to three girls </a:t>
            </a:r>
          </a:p>
          <a:p>
            <a:pPr marL="457200" indent="-457200">
              <a:buFont typeface="Arial" panose="020B0604020202020204" pitchFamily="34" charset="0"/>
              <a:buChar char="•"/>
            </a:pPr>
            <a:r>
              <a:rPr lang="en-NZ" sz="2000" dirty="0"/>
              <a:t>Partner to the wonderfully patient Tim</a:t>
            </a:r>
          </a:p>
        </p:txBody>
      </p:sp>
    </p:spTree>
    <p:extLst>
      <p:ext uri="{BB962C8B-B14F-4D97-AF65-F5344CB8AC3E}">
        <p14:creationId xmlns:p14="http://schemas.microsoft.com/office/powerpoint/2010/main" val="3816161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Supply - Where the money comes from</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905081347"/>
              </p:ext>
            </p:extLst>
          </p:nvPr>
        </p:nvGraphicFramePr>
        <p:xfrm>
          <a:off x="0" y="1417638"/>
          <a:ext cx="12192000" cy="5359123"/>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176375" y="5973704"/>
            <a:ext cx="5300490" cy="1015663"/>
          </a:xfrm>
          <a:prstGeom prst="rect">
            <a:avLst/>
          </a:prstGeom>
          <a:noFill/>
        </p:spPr>
        <p:txBody>
          <a:bodyPr wrap="none" rtlCol="0">
            <a:spAutoFit/>
          </a:bodyPr>
          <a:lstStyle/>
          <a:p>
            <a:r>
              <a:rPr lang="en-NZ" sz="2000" dirty="0"/>
              <a:t>Delfi work from publically available sources</a:t>
            </a:r>
          </a:p>
          <a:p>
            <a:r>
              <a:rPr lang="en-NZ" sz="2000" dirty="0"/>
              <a:t>Excluding earthquake funds</a:t>
            </a:r>
          </a:p>
          <a:p>
            <a:r>
              <a:rPr lang="en-NZ" sz="2000" dirty="0"/>
              <a:t>2014 DIA data not correct but assumptions made</a:t>
            </a:r>
          </a:p>
        </p:txBody>
      </p:sp>
      <p:pic>
        <p:nvPicPr>
          <p:cNvPr id="5" name="Picture 4">
            <a:extLst>
              <a:ext uri="{FF2B5EF4-FFF2-40B4-BE49-F238E27FC236}">
                <a16:creationId xmlns:a16="http://schemas.microsoft.com/office/drawing/2014/main" id="{18B267F7-4607-44CC-B6B0-A84F3FDF6BB4}"/>
              </a:ext>
            </a:extLst>
          </p:cNvPr>
          <p:cNvPicPr>
            <a:picLocks noChangeAspect="1"/>
          </p:cNvPicPr>
          <p:nvPr/>
        </p:nvPicPr>
        <p:blipFill>
          <a:blip r:embed="rId4"/>
          <a:stretch>
            <a:fillRect/>
          </a:stretch>
        </p:blipFill>
        <p:spPr>
          <a:xfrm>
            <a:off x="1622854" y="1337374"/>
            <a:ext cx="8946292" cy="4636330"/>
          </a:xfrm>
          <a:prstGeom prst="rect">
            <a:avLst/>
          </a:prstGeom>
        </p:spPr>
      </p:pic>
    </p:spTree>
    <p:extLst>
      <p:ext uri="{BB962C8B-B14F-4D97-AF65-F5344CB8AC3E}">
        <p14:creationId xmlns:p14="http://schemas.microsoft.com/office/powerpoint/2010/main" val="100955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9F077-2CED-44AE-BFF8-811690C88805}"/>
              </a:ext>
            </a:extLst>
          </p:cNvPr>
          <p:cNvSpPr>
            <a:spLocks noGrp="1"/>
          </p:cNvSpPr>
          <p:nvPr>
            <p:ph type="title"/>
          </p:nvPr>
        </p:nvSpPr>
        <p:spPr/>
        <p:txBody>
          <a:bodyPr/>
          <a:lstStyle/>
          <a:p>
            <a:r>
              <a:rPr lang="en-NZ" dirty="0"/>
              <a:t>Demand.  Where the money goes</a:t>
            </a:r>
          </a:p>
        </p:txBody>
      </p:sp>
      <p:pic>
        <p:nvPicPr>
          <p:cNvPr id="6" name="Content Placeholder 5">
            <a:extLst>
              <a:ext uri="{FF2B5EF4-FFF2-40B4-BE49-F238E27FC236}">
                <a16:creationId xmlns:a16="http://schemas.microsoft.com/office/drawing/2014/main" id="{225A8EDF-E2D3-44FD-A7C8-6A2169D42C46}"/>
              </a:ext>
            </a:extLst>
          </p:cNvPr>
          <p:cNvPicPr>
            <a:picLocks noGrp="1" noChangeAspect="1"/>
          </p:cNvPicPr>
          <p:nvPr>
            <p:ph idx="1"/>
          </p:nvPr>
        </p:nvPicPr>
        <p:blipFill>
          <a:blip r:embed="rId3"/>
          <a:stretch>
            <a:fillRect/>
          </a:stretch>
        </p:blipFill>
        <p:spPr>
          <a:xfrm>
            <a:off x="2125357" y="1182210"/>
            <a:ext cx="8303745" cy="5541886"/>
          </a:xfrm>
          <a:prstGeom prst="rect">
            <a:avLst/>
          </a:prstGeom>
        </p:spPr>
      </p:pic>
      <p:sp>
        <p:nvSpPr>
          <p:cNvPr id="3" name="Rectangle 2">
            <a:extLst>
              <a:ext uri="{FF2B5EF4-FFF2-40B4-BE49-F238E27FC236}">
                <a16:creationId xmlns:a16="http://schemas.microsoft.com/office/drawing/2014/main" id="{83C3A66E-96E9-49A8-B708-4D7298DC358B}"/>
              </a:ext>
            </a:extLst>
          </p:cNvPr>
          <p:cNvSpPr/>
          <p:nvPr/>
        </p:nvSpPr>
        <p:spPr>
          <a:xfrm>
            <a:off x="0" y="5470863"/>
            <a:ext cx="2842054" cy="1200329"/>
          </a:xfrm>
          <a:prstGeom prst="rect">
            <a:avLst/>
          </a:prstGeom>
        </p:spPr>
        <p:txBody>
          <a:bodyPr wrap="square">
            <a:spAutoFit/>
          </a:bodyPr>
          <a:lstStyle/>
          <a:p>
            <a:r>
              <a:rPr lang="en-NZ" dirty="0"/>
              <a:t>2014 DIA assumptions removed</a:t>
            </a:r>
          </a:p>
          <a:p>
            <a:r>
              <a:rPr lang="en-NZ" dirty="0"/>
              <a:t>Grant recipients tagged using old Rata classifications</a:t>
            </a:r>
          </a:p>
        </p:txBody>
      </p:sp>
    </p:spTree>
    <p:extLst>
      <p:ext uri="{BB962C8B-B14F-4D97-AF65-F5344CB8AC3E}">
        <p14:creationId xmlns:p14="http://schemas.microsoft.com/office/powerpoint/2010/main" val="1673153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89CA6-AC80-4C71-A733-7692D0D6E09F}"/>
              </a:ext>
            </a:extLst>
          </p:cNvPr>
          <p:cNvSpPr>
            <a:spLocks noGrp="1"/>
          </p:cNvSpPr>
          <p:nvPr>
            <p:ph type="title"/>
          </p:nvPr>
        </p:nvSpPr>
        <p:spPr/>
        <p:txBody>
          <a:bodyPr/>
          <a:lstStyle/>
          <a:p>
            <a:r>
              <a:rPr lang="en-NZ" dirty="0"/>
              <a:t>Demand: issues</a:t>
            </a:r>
          </a:p>
        </p:txBody>
      </p:sp>
      <p:sp>
        <p:nvSpPr>
          <p:cNvPr id="3" name="Content Placeholder 2">
            <a:extLst>
              <a:ext uri="{FF2B5EF4-FFF2-40B4-BE49-F238E27FC236}">
                <a16:creationId xmlns:a16="http://schemas.microsoft.com/office/drawing/2014/main" id="{E2A94141-A1DA-42A3-B2B8-F1888F6A4D54}"/>
              </a:ext>
            </a:extLst>
          </p:cNvPr>
          <p:cNvSpPr>
            <a:spLocks noGrp="1"/>
          </p:cNvSpPr>
          <p:nvPr>
            <p:ph idx="1"/>
          </p:nvPr>
        </p:nvSpPr>
        <p:spPr/>
        <p:txBody>
          <a:bodyPr>
            <a:normAutofit fontScale="92500" lnSpcReduction="10000"/>
          </a:bodyPr>
          <a:lstStyle/>
          <a:p>
            <a:r>
              <a:rPr lang="en-NZ" dirty="0"/>
              <a:t>Middle Class capture</a:t>
            </a:r>
          </a:p>
          <a:p>
            <a:pPr lvl="1"/>
            <a:r>
              <a:rPr lang="en-NZ" dirty="0"/>
              <a:t>59% to “middle class” groups</a:t>
            </a:r>
          </a:p>
          <a:p>
            <a:pPr lvl="1"/>
            <a:r>
              <a:rPr lang="en-NZ" dirty="0"/>
              <a:t>32% to the wider community</a:t>
            </a:r>
          </a:p>
          <a:p>
            <a:pPr lvl="1"/>
            <a:r>
              <a:rPr lang="en-NZ" dirty="0"/>
              <a:t>Balance to poorer communities</a:t>
            </a:r>
          </a:p>
          <a:p>
            <a:pPr lvl="1"/>
            <a:r>
              <a:rPr lang="en-NZ" dirty="0"/>
              <a:t>Public vs private benefit</a:t>
            </a:r>
          </a:p>
          <a:p>
            <a:r>
              <a:rPr lang="en-NZ" dirty="0"/>
              <a:t>Money eroding community aspects</a:t>
            </a:r>
          </a:p>
          <a:p>
            <a:r>
              <a:rPr lang="en-NZ" dirty="0"/>
              <a:t>Charitable Purpose</a:t>
            </a:r>
          </a:p>
          <a:p>
            <a:r>
              <a:rPr lang="en-NZ" dirty="0"/>
              <a:t>Benchmarking</a:t>
            </a:r>
          </a:p>
          <a:p>
            <a:r>
              <a:rPr lang="en-NZ" dirty="0"/>
              <a:t>Growth in demand</a:t>
            </a:r>
          </a:p>
        </p:txBody>
      </p:sp>
    </p:spTree>
    <p:extLst>
      <p:ext uri="{BB962C8B-B14F-4D97-AF65-F5344CB8AC3E}">
        <p14:creationId xmlns:p14="http://schemas.microsoft.com/office/powerpoint/2010/main" val="1905989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Demand Issues: Provincial Ecosystem</a:t>
            </a:r>
          </a:p>
        </p:txBody>
      </p:sp>
      <p:pic>
        <p:nvPicPr>
          <p:cNvPr id="4" name="Content Placeholder 3"/>
          <p:cNvPicPr>
            <a:picLocks noGrp="1" noChangeAspect="1"/>
          </p:cNvPicPr>
          <p:nvPr>
            <p:ph idx="1"/>
          </p:nvPr>
        </p:nvPicPr>
        <p:blipFill>
          <a:blip r:embed="rId3"/>
          <a:stretch>
            <a:fillRect/>
          </a:stretch>
        </p:blipFill>
        <p:spPr>
          <a:xfrm>
            <a:off x="5677785" y="1934488"/>
            <a:ext cx="6498865" cy="4070896"/>
          </a:xfrm>
          <a:prstGeom prst="rect">
            <a:avLst/>
          </a:prstGeom>
        </p:spPr>
      </p:pic>
      <p:pic>
        <p:nvPicPr>
          <p:cNvPr id="5" name="Picture 4"/>
          <p:cNvPicPr>
            <a:picLocks noChangeAspect="1"/>
          </p:cNvPicPr>
          <p:nvPr/>
        </p:nvPicPr>
        <p:blipFill>
          <a:blip r:embed="rId4"/>
          <a:stretch>
            <a:fillRect/>
          </a:stretch>
        </p:blipFill>
        <p:spPr>
          <a:xfrm>
            <a:off x="-8576" y="1934488"/>
            <a:ext cx="6121591" cy="4070896"/>
          </a:xfrm>
          <a:prstGeom prst="rect">
            <a:avLst/>
          </a:prstGeom>
        </p:spPr>
      </p:pic>
    </p:spTree>
    <p:extLst>
      <p:ext uri="{BB962C8B-B14F-4D97-AF65-F5344CB8AC3E}">
        <p14:creationId xmlns:p14="http://schemas.microsoft.com/office/powerpoint/2010/main" val="3097385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4A22F-1396-48C2-A448-D2B31439C04D}"/>
              </a:ext>
            </a:extLst>
          </p:cNvPr>
          <p:cNvSpPr>
            <a:spLocks noGrp="1"/>
          </p:cNvSpPr>
          <p:nvPr>
            <p:ph type="title"/>
          </p:nvPr>
        </p:nvSpPr>
        <p:spPr/>
        <p:txBody>
          <a:bodyPr>
            <a:normAutofit fontScale="90000"/>
          </a:bodyPr>
          <a:lstStyle/>
          <a:p>
            <a:r>
              <a:rPr lang="en-NZ" dirty="0"/>
              <a:t>Systematic Failures: Things to think about</a:t>
            </a:r>
          </a:p>
        </p:txBody>
      </p:sp>
      <p:sp>
        <p:nvSpPr>
          <p:cNvPr id="3" name="Content Placeholder 2">
            <a:extLst>
              <a:ext uri="{FF2B5EF4-FFF2-40B4-BE49-F238E27FC236}">
                <a16:creationId xmlns:a16="http://schemas.microsoft.com/office/drawing/2014/main" id="{3B1D2DF6-42AD-4494-8212-611B9B045A6E}"/>
              </a:ext>
            </a:extLst>
          </p:cNvPr>
          <p:cNvSpPr>
            <a:spLocks noGrp="1"/>
          </p:cNvSpPr>
          <p:nvPr>
            <p:ph idx="1"/>
          </p:nvPr>
        </p:nvSpPr>
        <p:spPr/>
        <p:txBody>
          <a:bodyPr>
            <a:normAutofit lnSpcReduction="10000"/>
          </a:bodyPr>
          <a:lstStyle/>
          <a:p>
            <a:r>
              <a:rPr lang="en-NZ" dirty="0"/>
              <a:t>Cost to Serve: $260m </a:t>
            </a:r>
            <a:r>
              <a:rPr lang="en-NZ"/>
              <a:t>per annum</a:t>
            </a:r>
            <a:endParaRPr lang="en-NZ" dirty="0"/>
          </a:p>
          <a:p>
            <a:r>
              <a:rPr lang="en-NZ" dirty="0"/>
              <a:t>Government funding:</a:t>
            </a:r>
          </a:p>
          <a:p>
            <a:pPr lvl="1"/>
            <a:r>
              <a:rPr lang="en-NZ" dirty="0"/>
              <a:t>Levels to specific groups</a:t>
            </a:r>
          </a:p>
          <a:p>
            <a:pPr lvl="1"/>
            <a:r>
              <a:rPr lang="en-NZ" dirty="0"/>
              <a:t>% funding to sectors</a:t>
            </a:r>
          </a:p>
          <a:p>
            <a:r>
              <a:rPr lang="en-NZ" dirty="0"/>
              <a:t>Corporate funding:</a:t>
            </a:r>
          </a:p>
          <a:p>
            <a:pPr lvl="1"/>
            <a:r>
              <a:rPr lang="en-NZ" dirty="0"/>
              <a:t>Virtue Laundering</a:t>
            </a:r>
          </a:p>
          <a:p>
            <a:pPr lvl="1"/>
            <a:r>
              <a:rPr lang="en-NZ" dirty="0"/>
              <a:t>Cost to serve</a:t>
            </a:r>
          </a:p>
          <a:p>
            <a:pPr marL="514350" indent="-457200"/>
            <a:r>
              <a:rPr lang="en-NZ" dirty="0"/>
              <a:t>Whose voice do we hear?</a:t>
            </a:r>
          </a:p>
          <a:p>
            <a:pPr lvl="1"/>
            <a:r>
              <a:rPr lang="en-NZ" dirty="0"/>
              <a:t>The issues are defined by the gatekeepers</a:t>
            </a:r>
          </a:p>
        </p:txBody>
      </p:sp>
    </p:spTree>
    <p:extLst>
      <p:ext uri="{BB962C8B-B14F-4D97-AF65-F5344CB8AC3E}">
        <p14:creationId xmlns:p14="http://schemas.microsoft.com/office/powerpoint/2010/main" val="4127070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D7E00-A5AB-4CC0-A599-E5731E9672FE}"/>
              </a:ext>
            </a:extLst>
          </p:cNvPr>
          <p:cNvSpPr>
            <a:spLocks noGrp="1"/>
          </p:cNvSpPr>
          <p:nvPr>
            <p:ph type="title"/>
          </p:nvPr>
        </p:nvSpPr>
        <p:spPr/>
        <p:txBody>
          <a:bodyPr/>
          <a:lstStyle/>
          <a:p>
            <a:r>
              <a:rPr lang="en-NZ" dirty="0"/>
              <a:t>Imagine: Trip Advisor for Charities</a:t>
            </a:r>
          </a:p>
        </p:txBody>
      </p:sp>
      <p:sp>
        <p:nvSpPr>
          <p:cNvPr id="3" name="Content Placeholder 2">
            <a:extLst>
              <a:ext uri="{FF2B5EF4-FFF2-40B4-BE49-F238E27FC236}">
                <a16:creationId xmlns:a16="http://schemas.microsoft.com/office/drawing/2014/main" id="{218A2EF9-1A66-45D3-B0BE-02F171BD3818}"/>
              </a:ext>
            </a:extLst>
          </p:cNvPr>
          <p:cNvSpPr>
            <a:spLocks noGrp="1"/>
          </p:cNvSpPr>
          <p:nvPr>
            <p:ph sz="half" idx="1"/>
          </p:nvPr>
        </p:nvSpPr>
        <p:spPr/>
        <p:txBody>
          <a:bodyPr>
            <a:noAutofit/>
          </a:bodyPr>
          <a:lstStyle/>
          <a:p>
            <a:r>
              <a:rPr lang="en-NZ" sz="2000" dirty="0"/>
              <a:t>Purpose</a:t>
            </a:r>
          </a:p>
          <a:p>
            <a:pPr lvl="1"/>
            <a:r>
              <a:rPr lang="en-NZ" sz="2000" dirty="0"/>
              <a:t>Helping to ensure that well managed, best practice NFPs are able to sustainably deliver on their objectives by casting sunlight onto the Not for Profit sector.</a:t>
            </a:r>
          </a:p>
          <a:p>
            <a:r>
              <a:rPr lang="en-NZ" sz="2000" dirty="0"/>
              <a:t>Solution</a:t>
            </a:r>
          </a:p>
          <a:p>
            <a:pPr lvl="1"/>
            <a:r>
              <a:rPr lang="en-NZ" sz="2000" dirty="0"/>
              <a:t>One stop shop for NFP evaluation leveraging best practice assessment and using crowd sourcing </a:t>
            </a:r>
          </a:p>
          <a:p>
            <a:pPr lvl="1"/>
            <a:r>
              <a:rPr lang="en-NZ" sz="2000" dirty="0"/>
              <a:t>Grant data free and available</a:t>
            </a:r>
          </a:p>
          <a:p>
            <a:pPr lvl="1"/>
            <a:r>
              <a:rPr lang="en-NZ" sz="2000" dirty="0"/>
              <a:t>Development of Effective NFP tick</a:t>
            </a:r>
          </a:p>
          <a:p>
            <a:endParaRPr lang="en-NZ" sz="2000" dirty="0"/>
          </a:p>
        </p:txBody>
      </p:sp>
      <p:sp>
        <p:nvSpPr>
          <p:cNvPr id="4" name="Content Placeholder 3">
            <a:extLst>
              <a:ext uri="{FF2B5EF4-FFF2-40B4-BE49-F238E27FC236}">
                <a16:creationId xmlns:a16="http://schemas.microsoft.com/office/drawing/2014/main" id="{75A8BE1D-81B8-4CF8-AC16-455D7AF84092}"/>
              </a:ext>
            </a:extLst>
          </p:cNvPr>
          <p:cNvSpPr>
            <a:spLocks noGrp="1"/>
          </p:cNvSpPr>
          <p:nvPr>
            <p:ph sz="half" idx="2"/>
          </p:nvPr>
        </p:nvSpPr>
        <p:spPr/>
        <p:txBody>
          <a:bodyPr>
            <a:noAutofit/>
          </a:bodyPr>
          <a:lstStyle/>
          <a:p>
            <a:r>
              <a:rPr lang="en-NZ" sz="2000" dirty="0"/>
              <a:t>High Level Concept</a:t>
            </a:r>
          </a:p>
          <a:p>
            <a:pPr lvl="1"/>
            <a:r>
              <a:rPr lang="en-NZ" sz="2000" dirty="0"/>
              <a:t>All NFPs listed on site</a:t>
            </a:r>
          </a:p>
          <a:p>
            <a:pPr lvl="1"/>
            <a:r>
              <a:rPr lang="en-NZ" sz="2000" dirty="0"/>
              <a:t>Best practice assessment criteria</a:t>
            </a:r>
          </a:p>
          <a:p>
            <a:pPr lvl="1"/>
            <a:r>
              <a:rPr lang="en-NZ" sz="2000" dirty="0"/>
              <a:t>Socially aware citizens complete assessments</a:t>
            </a:r>
          </a:p>
          <a:p>
            <a:pPr lvl="1"/>
            <a:r>
              <a:rPr lang="en-NZ" sz="2000" dirty="0"/>
              <a:t>Considerable data around grants made, declined, benchmarking and strategic overviews</a:t>
            </a:r>
          </a:p>
          <a:p>
            <a:r>
              <a:rPr lang="en-NZ" sz="2000" dirty="0"/>
              <a:t>Impact</a:t>
            </a:r>
          </a:p>
          <a:p>
            <a:pPr lvl="1"/>
            <a:r>
              <a:rPr lang="en-NZ" sz="2000" dirty="0"/>
              <a:t>Better organisations receiving the funds they need to carry out their operations</a:t>
            </a:r>
          </a:p>
          <a:p>
            <a:pPr lvl="1"/>
            <a:r>
              <a:rPr lang="en-NZ" sz="2000" dirty="0"/>
              <a:t>Evaluators connected to communities</a:t>
            </a:r>
          </a:p>
          <a:p>
            <a:pPr lvl="1"/>
            <a:r>
              <a:rPr lang="en-NZ" sz="2000" dirty="0"/>
              <a:t>More money going into community groups through more efficient assessment processes</a:t>
            </a:r>
          </a:p>
          <a:p>
            <a:endParaRPr lang="en-NZ" sz="2000" dirty="0"/>
          </a:p>
        </p:txBody>
      </p:sp>
    </p:spTree>
    <p:extLst>
      <p:ext uri="{BB962C8B-B14F-4D97-AF65-F5344CB8AC3E}">
        <p14:creationId xmlns:p14="http://schemas.microsoft.com/office/powerpoint/2010/main" val="2607168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duotone>
              <a:schemeClr val="accent5">
                <a:shade val="45000"/>
                <a:satMod val="135000"/>
              </a:schemeClr>
              <a:prstClr val="white"/>
            </a:duotone>
            <a:extLst>
              <a:ext uri="{BEBA8EAE-BF5A-486C-A8C5-ECC9F3942E4B}">
                <a14:imgProps xmlns:a14="http://schemas.microsoft.com/office/drawing/2010/main">
                  <a14:imgLayer r:embed="rId4">
                    <a14:imgEffect>
                      <a14:saturation sat="325000"/>
                    </a14:imgEffect>
                    <a14:imgEffect>
                      <a14:brightnessContrast bright="40000" contrast="20000"/>
                    </a14:imgEffect>
                  </a14:imgLayer>
                </a14:imgProps>
              </a:ext>
            </a:extLst>
          </a:blip>
          <a:stretch>
            <a:fillRect/>
          </a:stretch>
        </p:blipFill>
        <p:spPr>
          <a:xfrm>
            <a:off x="0" y="0"/>
            <a:ext cx="12197950" cy="6857999"/>
          </a:xfrm>
          <a:prstGeom prst="rect">
            <a:avLst/>
          </a:prstGeom>
        </p:spPr>
      </p:pic>
      <p:sp>
        <p:nvSpPr>
          <p:cNvPr id="3" name="Content Placeholder 2"/>
          <p:cNvSpPr>
            <a:spLocks noGrp="1"/>
          </p:cNvSpPr>
          <p:nvPr>
            <p:ph idx="1"/>
          </p:nvPr>
        </p:nvSpPr>
        <p:spPr/>
        <p:txBody>
          <a:bodyPr>
            <a:normAutofit fontScale="92500" lnSpcReduction="20000"/>
          </a:bodyPr>
          <a:lstStyle/>
          <a:p>
            <a:pPr algn="ctr"/>
            <a:endParaRPr lang="en-NZ" dirty="0"/>
          </a:p>
          <a:p>
            <a:pPr algn="ctr"/>
            <a:r>
              <a:rPr lang="en-NZ" sz="3600" b="1" dirty="0"/>
              <a:t>Bridget Frame</a:t>
            </a:r>
          </a:p>
          <a:p>
            <a:pPr algn="ctr"/>
            <a:endParaRPr lang="en-NZ" sz="3600" b="1" dirty="0"/>
          </a:p>
          <a:p>
            <a:pPr algn="ctr"/>
            <a:r>
              <a:rPr lang="en-NZ" sz="3600" b="1" dirty="0">
                <a:hlinkClick r:id="rId5"/>
              </a:rPr>
              <a:t>www.delfi.co.nz</a:t>
            </a:r>
            <a:endParaRPr lang="en-NZ" sz="3600" b="1" dirty="0"/>
          </a:p>
          <a:p>
            <a:pPr algn="ctr"/>
            <a:endParaRPr lang="en-NZ" sz="3600" b="1" dirty="0"/>
          </a:p>
          <a:p>
            <a:pPr algn="ctr"/>
            <a:r>
              <a:rPr lang="en-NZ" sz="3600" b="1" dirty="0"/>
              <a:t>027 226 0562</a:t>
            </a:r>
          </a:p>
          <a:p>
            <a:pPr algn="ctr"/>
            <a:r>
              <a:rPr lang="en-NZ" sz="3600" b="1" dirty="0"/>
              <a:t>bridget@delfi.co.nz</a:t>
            </a:r>
          </a:p>
          <a:p>
            <a:pPr algn="ctr"/>
            <a:endParaRPr lang="en-NZ" sz="3600" b="1" dirty="0"/>
          </a:p>
          <a:p>
            <a:pPr algn="ctr"/>
            <a:r>
              <a:rPr lang="en-NZ" sz="3600" b="1" dirty="0"/>
              <a:t>Check out my blog at www.delfi.co.nz</a:t>
            </a:r>
          </a:p>
        </p:txBody>
      </p:sp>
    </p:spTree>
    <p:extLst>
      <p:ext uri="{BB962C8B-B14F-4D97-AF65-F5344CB8AC3E}">
        <p14:creationId xmlns:p14="http://schemas.microsoft.com/office/powerpoint/2010/main" val="7193299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12229</TotalTime>
  <Words>2193</Words>
  <Application>Microsoft Office PowerPoint</Application>
  <PresentationFormat>Widescreen</PresentationFormat>
  <Paragraphs>122</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Helvetica</vt:lpstr>
      <vt:lpstr>Office Theme</vt:lpstr>
      <vt:lpstr>The Grant Making Ecosystem</vt:lpstr>
      <vt:lpstr>Supply - Where the money comes from</vt:lpstr>
      <vt:lpstr>Demand.  Where the money goes</vt:lpstr>
      <vt:lpstr>Demand: issues</vt:lpstr>
      <vt:lpstr>Demand Issues: Provincial Ecosystem</vt:lpstr>
      <vt:lpstr>Systematic Failures: Things to think about</vt:lpstr>
      <vt:lpstr>Imagine: Trip Advisor for Charities</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Bridget Frame</dc:creator>
  <cp:lastModifiedBy>Bridget Frame</cp:lastModifiedBy>
  <cp:revision>266</cp:revision>
  <cp:lastPrinted>2018-06-17T05:30:52Z</cp:lastPrinted>
  <dcterms:created xsi:type="dcterms:W3CDTF">2015-09-24T19:16:41Z</dcterms:created>
  <dcterms:modified xsi:type="dcterms:W3CDTF">2018-06-17T05:43:48Z</dcterms:modified>
</cp:coreProperties>
</file>